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8"/>
  </p:notesMasterIdLst>
  <p:handoutMasterIdLst>
    <p:handoutMasterId r:id="rId49"/>
  </p:handoutMasterIdLst>
  <p:sldIdLst>
    <p:sldId id="256" r:id="rId5"/>
    <p:sldId id="320" r:id="rId6"/>
    <p:sldId id="1880" r:id="rId7"/>
    <p:sldId id="1882" r:id="rId8"/>
    <p:sldId id="1881" r:id="rId9"/>
    <p:sldId id="1883" r:id="rId10"/>
    <p:sldId id="1872" r:id="rId11"/>
    <p:sldId id="1888" r:id="rId12"/>
    <p:sldId id="1887" r:id="rId13"/>
    <p:sldId id="1886" r:id="rId14"/>
    <p:sldId id="1885" r:id="rId15"/>
    <p:sldId id="1889" r:id="rId16"/>
    <p:sldId id="1891" r:id="rId17"/>
    <p:sldId id="1890" r:id="rId18"/>
    <p:sldId id="1893" r:id="rId19"/>
    <p:sldId id="1892" r:id="rId20"/>
    <p:sldId id="1894" r:id="rId21"/>
    <p:sldId id="1896" r:id="rId22"/>
    <p:sldId id="532" r:id="rId23"/>
    <p:sldId id="568" r:id="rId24"/>
    <p:sldId id="548" r:id="rId25"/>
    <p:sldId id="563" r:id="rId26"/>
    <p:sldId id="637" r:id="rId27"/>
    <p:sldId id="1884" r:id="rId28"/>
    <p:sldId id="1897" r:id="rId29"/>
    <p:sldId id="1898" r:id="rId30"/>
    <p:sldId id="1855" r:id="rId31"/>
    <p:sldId id="1864" r:id="rId32"/>
    <p:sldId id="1863" r:id="rId33"/>
    <p:sldId id="1867" r:id="rId34"/>
    <p:sldId id="1868" r:id="rId35"/>
    <p:sldId id="1865" r:id="rId36"/>
    <p:sldId id="1866" r:id="rId37"/>
    <p:sldId id="486" r:id="rId38"/>
    <p:sldId id="1869" r:id="rId39"/>
    <p:sldId id="1895" r:id="rId40"/>
    <p:sldId id="299" r:id="rId41"/>
    <p:sldId id="1878" r:id="rId42"/>
    <p:sldId id="611" r:id="rId43"/>
    <p:sldId id="586" r:id="rId44"/>
    <p:sldId id="1870" r:id="rId45"/>
    <p:sldId id="636" r:id="rId46"/>
    <p:sldId id="654" r:id="rId47"/>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8" autoAdjust="0"/>
    <p:restoredTop sz="86441" autoAdjust="0"/>
  </p:normalViewPr>
  <p:slideViewPr>
    <p:cSldViewPr snapToGrid="0" showGuides="1">
      <p:cViewPr varScale="1">
        <p:scale>
          <a:sx n="109" d="100"/>
          <a:sy n="109" d="100"/>
        </p:scale>
        <p:origin x="480" y="96"/>
      </p:cViewPr>
      <p:guideLst>
        <p:guide orient="horz" pos="888"/>
        <p:guide pos="3839"/>
      </p:guideLst>
    </p:cSldViewPr>
  </p:slideViewPr>
  <p:outlineViewPr>
    <p:cViewPr>
      <p:scale>
        <a:sx n="33" d="100"/>
        <a:sy n="33" d="100"/>
      </p:scale>
      <p:origin x="0" y="-1111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8/3/2023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8/3/2023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software testing and how it is used in the development process for scientific computing.</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3664551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054125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501362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process, involving expertise in many different subject areas.  Domain experts have a set of models in mind, and will propose equations required to solve the problem.  They should also have considered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project team to work together effectively, they need to iterate on features that move toward their science objectives.  Testing happens at many points in this process, and is essential for ensuring that the desired outcomes are achieved.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35954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194558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3871350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those basic unit tests are done, we can create a unit test at the next level.  Here,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blast wave is simulated using the cell grid and equation of state previously tested.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wave has a known analytical solution, which provides an error estimate for the implementation.  Out-of-tolerance errors at this stage indicate a problem specific to hydrodynamics, since the cells and equation of state are already tested.  In addition, plotting errors vs. space and time helps to train graduate students.</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2981216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146054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944756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987682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2399205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3269118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511110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3107481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179370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4279848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1386661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1738523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2761583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5142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final example shows a graphical way to "map" areas of your code for testing.  The x-axis has physical </a:t>
            </a:r>
            <a:r>
              <a:rPr lang="en-US" sz="1200" kern="1200" dirty="0" err="1">
                <a:solidFill>
                  <a:schemeClr val="tx1"/>
                </a:solidFill>
                <a:effectLst/>
                <a:latin typeface="+mn-lt"/>
                <a:ea typeface="+mn-ea"/>
                <a:cs typeface="+mn-cs"/>
              </a:rPr>
              <a:t>capabiliies</a:t>
            </a:r>
            <a:r>
              <a:rPr lang="en-US" sz="1200" kern="1200" dirty="0">
                <a:solidFill>
                  <a:schemeClr val="tx1"/>
                </a:solidFill>
                <a:effectLst/>
                <a:latin typeface="+mn-lt"/>
                <a:ea typeface="+mn-ea"/>
                <a:cs typeface="+mn-cs"/>
              </a:rPr>
              <a:t>.  The y-axis has infrastructure and generic solvers.  List out all test and mark the corresponding squares in the matrix if the two corresponding features are exercised together in the test. For example here SV stands for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test run with Uniform grid and includes tracer particles. Similarly the </a:t>
            </a:r>
            <a:r>
              <a:rPr lang="en-US" sz="1200" kern="1200" dirty="0" err="1">
                <a:solidFill>
                  <a:schemeClr val="tx1"/>
                </a:solidFill>
                <a:effectLst/>
                <a:latin typeface="+mn-lt"/>
                <a:ea typeface="+mn-ea"/>
                <a:cs typeface="+mn-cs"/>
              </a:rPr>
              <a:t>celluar</a:t>
            </a:r>
            <a:r>
              <a:rPr lang="en-US" sz="1200" kern="1200" dirty="0">
                <a:solidFill>
                  <a:schemeClr val="tx1"/>
                </a:solidFill>
                <a:effectLst/>
                <a:latin typeface="+mn-lt"/>
                <a:ea typeface="+mn-ea"/>
                <a:cs typeface="+mn-cs"/>
              </a:rPr>
              <a:t> test (CL) runs with AMR and also includes nuclear burning and particles in addition to Hydro and EOS.  The idea is to know which of these squares need to be marked to have sufficient amount of interoperability coverage needed by the code.   Not every square needs to be covered, though.  It also helps document areas of your code that are needed for each science scenario.</a:t>
            </a:r>
          </a:p>
          <a:p>
            <a:r>
              <a:rPr lang="en-US" sz="1200" kern="1200" dirty="0">
                <a:solidFill>
                  <a:schemeClr val="tx1"/>
                </a:solidFill>
                <a:effectLst/>
                <a:latin typeface="+mn-lt"/>
                <a:ea typeface="+mn-ea"/>
                <a:cs typeface="+mn-cs"/>
              </a:rPr>
              <a:t>This type of map is complementary to code coverage.  If your program is well-structured, there should be some correspondence between this map and the files that coverage shows as "tested".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Order described here gives guidelines for how to select the tests to maximize the needed coverage while minimizing the cost. It is always desirable to run the fastest and most lightweight tests that can pinpoint the error</a:t>
            </a:r>
            <a:r>
              <a:rPr lang="en-US" sz="1200" kern="120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1762549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931130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247521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705039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866687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560718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896862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815996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3"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3823822"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38.xml.rels><?xml version="1.0" encoding="UTF-8" standalone="yes"?>
<Relationships xmlns="http://schemas.openxmlformats.org/package/2006/relationships"><Relationship Id="rId3" Type="http://schemas.openxmlformats.org/officeDocument/2006/relationships/hyperlink" Target="https://ideas-productivity.org/resources/howtos/"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ltp.sourceforge.net/coverage/lcov.php"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isbndb.com/book/9780131177055"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doi.org/10.1002/spe.222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and Verification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err="1"/>
              <a:t>Anshu</a:t>
            </a:r>
            <a:r>
              <a:rPr lang="en-US" u="sng" dirty="0"/>
              <a:t> Dubey </a:t>
            </a:r>
            <a:r>
              <a:rPr lang="en-US" sz="2000" dirty="0"/>
              <a:t>(she/her) </a:t>
            </a:r>
          </a:p>
          <a:p>
            <a:pPr marL="0" indent="0">
              <a:lnSpc>
                <a:spcPct val="100000"/>
              </a:lnSpc>
              <a:spcBef>
                <a:spcPts val="0"/>
              </a:spcBef>
              <a:buSzPts val="2000"/>
            </a:pPr>
            <a:r>
              <a:rPr lang="en-US" sz="2000" dirty="0">
                <a:solidFill>
                  <a:srgbClr val="000000"/>
                </a:solidFill>
              </a:rPr>
              <a:t>Argonne National Laboratory</a:t>
            </a:r>
            <a:endParaRPr lang="en-US" sz="1800" dirty="0">
              <a:solidFill>
                <a:srgbClr val="000000"/>
              </a:solidFill>
            </a:endParaRPr>
          </a:p>
          <a:p>
            <a:pPr>
              <a:spcBef>
                <a:spcPts val="2800"/>
              </a:spcBef>
            </a:pPr>
            <a:r>
              <a:rPr lang="en-US" sz="2000" b="0" i="0" dirty="0">
                <a:solidFill>
                  <a:srgbClr val="111111"/>
                </a:solidFill>
                <a:effectLst/>
                <a:latin typeface="+mn-lt"/>
              </a:rPr>
              <a:t>Software Productivity and Sustainability track @ Argonne Training Program on Extreme-Scale Computing summer school</a:t>
            </a:r>
          </a:p>
          <a:p>
            <a:pPr marL="0" lvl="0" indent="0" algn="l" rtl="0">
              <a:lnSpc>
                <a:spcPct val="90000"/>
              </a:lnSpc>
              <a:spcBef>
                <a:spcPts val="2800"/>
              </a:spcBef>
              <a:spcAft>
                <a:spcPts val="0"/>
              </a:spcAft>
              <a:buSzPts val="2000"/>
              <a:buNone/>
            </a:pPr>
            <a:r>
              <a:rPr lang="en-US" sz="2000" dirty="0">
                <a:solidFill>
                  <a:srgbClr val="000000"/>
                </a:solidFill>
              </a:rPr>
              <a:t>Contributors: Anshu Dubey (ANL), Patricia Grubel (LANL), Rinku Gupta (ANL), Alicia </a:t>
            </a:r>
            <a:r>
              <a:rPr lang="en-US" sz="2000" dirty="0" err="1">
                <a:solidFill>
                  <a:srgbClr val="000000"/>
                </a:solidFill>
              </a:rPr>
              <a:t>Klinvex</a:t>
            </a:r>
            <a:r>
              <a:rPr lang="en-US" sz="2000" dirty="0">
                <a:solidFill>
                  <a:srgbClr val="000000"/>
                </a:solidFill>
              </a:rPr>
              <a:t> (SNL), Mark C. Miller (LLNL), Jared O’Neal (ANL), David M. Rogers (ORNL), Gregory R. Watson (ORNL)</a:t>
            </a:r>
            <a:endParaRPr lang="en-US" dirty="0">
              <a:solidFill>
                <a:srgbClr val="000000"/>
              </a:solidFill>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print first N prime numbers</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
        <p:nvSpPr>
          <p:cNvPr id="15" name="TextBox 14">
            <a:extLst>
              <a:ext uri="{FF2B5EF4-FFF2-40B4-BE49-F238E27FC236}">
                <a16:creationId xmlns:a16="http://schemas.microsoft.com/office/drawing/2014/main" id="{F9B4A991-F297-965C-6924-5E546D972B66}"/>
              </a:ext>
            </a:extLst>
          </p:cNvPr>
          <p:cNvSpPr txBox="1"/>
          <p:nvPr/>
        </p:nvSpPr>
        <p:spPr>
          <a:xfrm>
            <a:off x="6528414" y="3844452"/>
            <a:ext cx="4863126" cy="849463"/>
          </a:xfrm>
          <a:prstGeom prst="rect">
            <a:avLst/>
          </a:prstGeom>
          <a:noFill/>
        </p:spPr>
        <p:txBody>
          <a:bodyPr wrap="none" lIns="118872" tIns="91440" rIns="118872" bIns="91440" rtlCol="0" anchor="ctr" anchorCtr="0">
            <a:spAutoFit/>
          </a:bodyPr>
          <a:lstStyle/>
          <a:p>
            <a:pPr>
              <a:lnSpc>
                <a:spcPct val="90000"/>
              </a:lnSpc>
            </a:pPr>
            <a:r>
              <a:rPr lang="en-US" sz="2400" dirty="0"/>
              <a:t>Right there are all the ingredients </a:t>
            </a:r>
          </a:p>
          <a:p>
            <a:pPr>
              <a:lnSpc>
                <a:spcPct val="90000"/>
              </a:lnSpc>
            </a:pPr>
            <a:r>
              <a:rPr lang="en-US" sz="2400" dirty="0"/>
              <a:t>for building a test !!</a:t>
            </a:r>
          </a:p>
        </p:txBody>
      </p:sp>
    </p:spTree>
    <p:extLst>
      <p:ext uri="{BB962C8B-B14F-4D97-AF65-F5344CB8AC3E}">
        <p14:creationId xmlns:p14="http://schemas.microsoft.com/office/powerpoint/2010/main" val="3686566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generate a large prime for encryption</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a:solidFill>
                  <a:sysClr val="windowText" lastClr="000000"/>
                </a:solidFill>
              </a:rPr>
              <a:t>Incorrect behavior: </a:t>
            </a:r>
            <a:r>
              <a:rPr lang="en-US" sz="2000" dirty="0">
                <a:solidFill>
                  <a:sysClr val="windowText" lastClr="000000"/>
                </a:solidFill>
              </a:rPr>
              <a:t>input 15 returns true</a:t>
            </a:r>
          </a:p>
          <a:p>
            <a:pPr algn="ctr">
              <a:lnSpc>
                <a:spcPct val="90000"/>
              </a:lnSpc>
            </a:pPr>
            <a:endParaRPr lang="en-US" sz="2000" dirty="0">
              <a:solidFill>
                <a:sysClr val="windowText" lastClr="000000"/>
              </a:solidFill>
            </a:endParaRPr>
          </a:p>
        </p:txBody>
      </p:sp>
      <p:sp>
        <p:nvSpPr>
          <p:cNvPr id="15" name="TextBox 14">
            <a:extLst>
              <a:ext uri="{FF2B5EF4-FFF2-40B4-BE49-F238E27FC236}">
                <a16:creationId xmlns:a16="http://schemas.microsoft.com/office/drawing/2014/main" id="{F9B4A991-F297-965C-6924-5E546D972B66}"/>
              </a:ext>
            </a:extLst>
          </p:cNvPr>
          <p:cNvSpPr txBox="1"/>
          <p:nvPr/>
        </p:nvSpPr>
        <p:spPr>
          <a:xfrm>
            <a:off x="6528414" y="3844452"/>
            <a:ext cx="4863126" cy="849463"/>
          </a:xfrm>
          <a:prstGeom prst="rect">
            <a:avLst/>
          </a:prstGeom>
          <a:noFill/>
        </p:spPr>
        <p:txBody>
          <a:bodyPr wrap="none" lIns="118872" tIns="91440" rIns="118872" bIns="91440" rtlCol="0" anchor="ctr" anchorCtr="0">
            <a:spAutoFit/>
          </a:bodyPr>
          <a:lstStyle/>
          <a:p>
            <a:pPr>
              <a:lnSpc>
                <a:spcPct val="90000"/>
              </a:lnSpc>
            </a:pPr>
            <a:r>
              <a:rPr lang="en-US" sz="2400" dirty="0"/>
              <a:t>Right there are all the ingredients </a:t>
            </a:r>
          </a:p>
          <a:p>
            <a:pPr>
              <a:lnSpc>
                <a:spcPct val="90000"/>
              </a:lnSpc>
            </a:pPr>
            <a:r>
              <a:rPr lang="en-US" sz="2400" dirty="0"/>
              <a:t>for building a test !!</a:t>
            </a:r>
          </a:p>
        </p:txBody>
      </p:sp>
      <p:sp>
        <p:nvSpPr>
          <p:cNvPr id="17" name="TextBox 16">
            <a:extLst>
              <a:ext uri="{FF2B5EF4-FFF2-40B4-BE49-F238E27FC236}">
                <a16:creationId xmlns:a16="http://schemas.microsoft.com/office/drawing/2014/main" id="{AA0BA1E1-5374-FD6A-8F4E-24246BDA28A3}"/>
              </a:ext>
            </a:extLst>
          </p:cNvPr>
          <p:cNvSpPr txBox="1"/>
          <p:nvPr/>
        </p:nvSpPr>
        <p:spPr>
          <a:xfrm>
            <a:off x="1130110" y="4787598"/>
            <a:ext cx="9121599" cy="1181862"/>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You write a “main” that reads in a number, calls the functions and prints true or false</a:t>
            </a:r>
          </a:p>
          <a:p>
            <a:pPr marL="285750" indent="-285750" algn="l">
              <a:lnSpc>
                <a:spcPct val="90000"/>
              </a:lnSpc>
              <a:buFont typeface="Arial" panose="020B0604020202020204" pitchFamily="34" charset="0"/>
              <a:buChar char="•"/>
            </a:pPr>
            <a:r>
              <a:rPr lang="en-US" dirty="0"/>
              <a:t>You can automate it by including a series of known primes and non-primes and their corresponding true or false values</a:t>
            </a:r>
          </a:p>
          <a:p>
            <a:pPr marL="285750" indent="-285750" algn="l">
              <a:lnSpc>
                <a:spcPct val="90000"/>
              </a:lnSpc>
              <a:buFont typeface="Arial" panose="020B0604020202020204" pitchFamily="34" charset="0"/>
              <a:buChar char="•"/>
            </a:pPr>
            <a:r>
              <a:rPr lang="en-US" dirty="0"/>
              <a:t>This is your “unit test” for the function</a:t>
            </a:r>
          </a:p>
        </p:txBody>
      </p:sp>
    </p:spTree>
    <p:extLst>
      <p:ext uri="{BB962C8B-B14F-4D97-AF65-F5344CB8AC3E}">
        <p14:creationId xmlns:p14="http://schemas.microsoft.com/office/powerpoint/2010/main" val="1235512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a large enough prime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Tree>
    <p:extLst>
      <p:ext uri="{BB962C8B-B14F-4D97-AF65-F5344CB8AC3E}">
        <p14:creationId xmlns:p14="http://schemas.microsoft.com/office/powerpoint/2010/main" val="3335542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large enough prime</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Tree>
    <p:extLst>
      <p:ext uri="{BB962C8B-B14F-4D97-AF65-F5344CB8AC3E}">
        <p14:creationId xmlns:p14="http://schemas.microsoft.com/office/powerpoint/2010/main" val="1355916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large enough prime</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17" name="TextBox 16">
            <a:extLst>
              <a:ext uri="{FF2B5EF4-FFF2-40B4-BE49-F238E27FC236}">
                <a16:creationId xmlns:a16="http://schemas.microsoft.com/office/drawing/2014/main" id="{AA0BA1E1-5374-FD6A-8F4E-24246BDA28A3}"/>
              </a:ext>
            </a:extLst>
          </p:cNvPr>
          <p:cNvSpPr txBox="1"/>
          <p:nvPr/>
        </p:nvSpPr>
        <p:spPr>
          <a:xfrm>
            <a:off x="1130110" y="4912247"/>
            <a:ext cx="9121599" cy="932563"/>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Now you have a more complex test that involves several correctly working components</a:t>
            </a:r>
          </a:p>
          <a:p>
            <a:pPr marL="285750" indent="-285750" algn="l">
              <a:lnSpc>
                <a:spcPct val="90000"/>
              </a:lnSpc>
              <a:buFont typeface="Arial" panose="020B0604020202020204" pitchFamily="34" charset="0"/>
              <a:buChar char="•"/>
            </a:pPr>
            <a:r>
              <a:rPr lang="en-US" dirty="0"/>
              <a:t>This is your “integration test”</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Tree>
    <p:extLst>
      <p:ext uri="{BB962C8B-B14F-4D97-AF65-F5344CB8AC3E}">
        <p14:creationId xmlns:p14="http://schemas.microsoft.com/office/powerpoint/2010/main" val="353798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279501"/>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Additional types of tests needed for research software</a:t>
            </a:r>
          </a:p>
          <a:p>
            <a:r>
              <a:rPr lang="en-US" dirty="0"/>
              <a:t>Composite unit tests – are tests for specific functionalities and/or capabilities</a:t>
            </a:r>
          </a:p>
          <a:p>
            <a:r>
              <a:rPr lang="en-US" dirty="0"/>
              <a:t>Granular tests – are integration tests at various granularities verifying correct behavior of interoperating functional units</a:t>
            </a:r>
          </a:p>
          <a:p>
            <a:r>
              <a:rPr lang="en-US" dirty="0"/>
              <a:t>Restart tests – verify that a run can restart transparently from a checkpointed state</a:t>
            </a:r>
          </a:p>
          <a:p>
            <a:r>
              <a:rPr lang="en-US" dirty="0"/>
              <a:t>Performance tests – apply to high-performance computing codes, verify that there is no performance loss</a:t>
            </a:r>
          </a:p>
          <a:p>
            <a:endParaRPr lang="en-US" dirty="0"/>
          </a:p>
        </p:txBody>
      </p:sp>
    </p:spTree>
    <p:extLst>
      <p:ext uri="{BB962C8B-B14F-4D97-AF65-F5344CB8AC3E}">
        <p14:creationId xmlns:p14="http://schemas.microsoft.com/office/powerpoint/2010/main" val="1446691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Well known tests for enterprise software</a:t>
            </a:r>
          </a:p>
          <a:p>
            <a:pPr marL="0" indent="0">
              <a:buFont typeface="Arial" charset="0"/>
              <a:buNone/>
            </a:pPr>
            <a:endParaRPr lang="en-US" b="1" dirty="0"/>
          </a:p>
          <a:p>
            <a:r>
              <a:rPr lang="en-US" dirty="0"/>
              <a:t>Unit tests – verify a single function, extremely quick to run </a:t>
            </a:r>
          </a:p>
          <a:p>
            <a:r>
              <a:rPr lang="en-US" dirty="0"/>
              <a:t>Integration tests – verify functions working together</a:t>
            </a:r>
          </a:p>
          <a:p>
            <a:r>
              <a:rPr lang="en-US" dirty="0"/>
              <a:t>System tests – verify functionality of the entire software</a:t>
            </a:r>
          </a:p>
          <a:p>
            <a:r>
              <a:rPr lang="en-US" dirty="0"/>
              <a:t>Acceptance tests – verify that the client needs are met</a:t>
            </a:r>
          </a:p>
          <a:p>
            <a:r>
              <a:rPr lang="en-US" dirty="0"/>
              <a:t>Regression tests – verify that there is no degradation in code capabilities</a:t>
            </a:r>
          </a:p>
        </p:txBody>
      </p:sp>
    </p:spTree>
    <p:extLst>
      <p:ext uri="{BB962C8B-B14F-4D97-AF65-F5344CB8AC3E}">
        <p14:creationId xmlns:p14="http://schemas.microsoft.com/office/powerpoint/2010/main" val="1192222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Classes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White box testing – when you know the internals and can modify the code you are testing</a:t>
            </a:r>
          </a:p>
          <a:p>
            <a:pPr lvl="1"/>
            <a:r>
              <a:rPr lang="en-US" dirty="0"/>
              <a:t>Likely to be the code you and your collaborators are developing</a:t>
            </a:r>
          </a:p>
          <a:p>
            <a:pPr lvl="1"/>
            <a:r>
              <a:rPr lang="en-US" dirty="0"/>
              <a:t>You can insert assertions </a:t>
            </a:r>
          </a:p>
          <a:p>
            <a:pPr lvl="1"/>
            <a:r>
              <a:rPr lang="en-US" dirty="0"/>
              <a:t>You can insert code snippets that make testing easier</a:t>
            </a:r>
          </a:p>
          <a:p>
            <a:endParaRPr lang="en-US" dirty="0"/>
          </a:p>
          <a:p>
            <a:r>
              <a:rPr lang="en-US" dirty="0"/>
              <a:t>Black box testing – when you do not know the internals of the code being tested, and cannot modify the code</a:t>
            </a:r>
          </a:p>
          <a:p>
            <a:pPr lvl="1"/>
            <a:r>
              <a:rPr lang="en-US" dirty="0"/>
              <a:t>Third party software or legacy code</a:t>
            </a:r>
          </a:p>
          <a:p>
            <a:pPr lvl="1"/>
            <a:r>
              <a:rPr lang="en-US" dirty="0"/>
              <a:t>The only means of verification available is reasoning about output to be obtained from supplied input</a:t>
            </a:r>
          </a:p>
        </p:txBody>
      </p:sp>
    </p:spTree>
    <p:extLst>
      <p:ext uri="{BB962C8B-B14F-4D97-AF65-F5344CB8AC3E}">
        <p14:creationId xmlns:p14="http://schemas.microsoft.com/office/powerpoint/2010/main" val="622223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ACDB-1E73-1D50-6F84-4358DDFD89C5}"/>
              </a:ext>
            </a:extLst>
          </p:cNvPr>
          <p:cNvSpPr>
            <a:spLocks noGrp="1"/>
          </p:cNvSpPr>
          <p:nvPr>
            <p:ph type="title"/>
          </p:nvPr>
        </p:nvSpPr>
        <p:spPr/>
        <p:txBody>
          <a:bodyPr/>
          <a:lstStyle/>
          <a:p>
            <a:r>
              <a:rPr lang="en-US" dirty="0"/>
              <a:t>Test Driven Development</a:t>
            </a:r>
          </a:p>
        </p:txBody>
      </p:sp>
      <p:sp>
        <p:nvSpPr>
          <p:cNvPr id="3" name="Rounded Rectangle 2">
            <a:extLst>
              <a:ext uri="{FF2B5EF4-FFF2-40B4-BE49-F238E27FC236}">
                <a16:creationId xmlns:a16="http://schemas.microsoft.com/office/drawing/2014/main" id="{F0320A9A-C595-1142-D2C2-5FFFB1A21975}"/>
              </a:ext>
            </a:extLst>
          </p:cNvPr>
          <p:cNvSpPr/>
          <p:nvPr/>
        </p:nvSpPr>
        <p:spPr>
          <a:xfrm>
            <a:off x="2076450" y="105156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Consider new code</a:t>
            </a:r>
          </a:p>
        </p:txBody>
      </p:sp>
      <p:sp>
        <p:nvSpPr>
          <p:cNvPr id="4" name="Rounded Rectangle 3">
            <a:extLst>
              <a:ext uri="{FF2B5EF4-FFF2-40B4-BE49-F238E27FC236}">
                <a16:creationId xmlns:a16="http://schemas.microsoft.com/office/drawing/2014/main" id="{7A985171-2F55-532B-D096-45FF2DE0CDEB}"/>
              </a:ext>
            </a:extLst>
          </p:cNvPr>
          <p:cNvSpPr/>
          <p:nvPr/>
        </p:nvSpPr>
        <p:spPr>
          <a:xfrm>
            <a:off x="2000250" y="43434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Implement/modify  code</a:t>
            </a:r>
          </a:p>
        </p:txBody>
      </p:sp>
      <p:sp>
        <p:nvSpPr>
          <p:cNvPr id="5" name="Rounded Rectangle 4">
            <a:extLst>
              <a:ext uri="{FF2B5EF4-FFF2-40B4-BE49-F238E27FC236}">
                <a16:creationId xmlns:a16="http://schemas.microsoft.com/office/drawing/2014/main" id="{71D3B9DE-D6F6-FB25-45D7-6EEEDAF6CB7F}"/>
              </a:ext>
            </a:extLst>
          </p:cNvPr>
          <p:cNvSpPr/>
          <p:nvPr/>
        </p:nvSpPr>
        <p:spPr>
          <a:xfrm>
            <a:off x="3924300" y="26670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Write/</a:t>
            </a:r>
          </a:p>
          <a:p>
            <a:pPr algn="ctr">
              <a:lnSpc>
                <a:spcPct val="90000"/>
              </a:lnSpc>
            </a:pPr>
            <a:r>
              <a:rPr lang="en-US" sz="2000" b="1" dirty="0">
                <a:solidFill>
                  <a:schemeClr val="tx2">
                    <a:lumMod val="75000"/>
                  </a:schemeClr>
                </a:solidFill>
              </a:rPr>
              <a:t>modify  tests</a:t>
            </a:r>
          </a:p>
        </p:txBody>
      </p:sp>
      <p:sp>
        <p:nvSpPr>
          <p:cNvPr id="6" name="Rounded Rectangle 5">
            <a:extLst>
              <a:ext uri="{FF2B5EF4-FFF2-40B4-BE49-F238E27FC236}">
                <a16:creationId xmlns:a16="http://schemas.microsoft.com/office/drawing/2014/main" id="{5A956C32-DCAC-6933-3AF7-14CE11C99C52}"/>
              </a:ext>
            </a:extLst>
          </p:cNvPr>
          <p:cNvSpPr/>
          <p:nvPr/>
        </p:nvSpPr>
        <p:spPr>
          <a:xfrm>
            <a:off x="228600" y="266319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Test and modify code</a:t>
            </a:r>
          </a:p>
        </p:txBody>
      </p:sp>
      <p:cxnSp>
        <p:nvCxnSpPr>
          <p:cNvPr id="8" name="Curved Connector 7">
            <a:extLst>
              <a:ext uri="{FF2B5EF4-FFF2-40B4-BE49-F238E27FC236}">
                <a16:creationId xmlns:a16="http://schemas.microsoft.com/office/drawing/2014/main" id="{8260F4E3-2DCE-4116-E075-419B6CF087D2}"/>
              </a:ext>
            </a:extLst>
          </p:cNvPr>
          <p:cNvCxnSpPr>
            <a:stCxn id="3" idx="3"/>
            <a:endCxn id="5" idx="0"/>
          </p:cNvCxnSpPr>
          <p:nvPr/>
        </p:nvCxnSpPr>
        <p:spPr>
          <a:xfrm>
            <a:off x="3848100" y="1645920"/>
            <a:ext cx="962025" cy="102108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584BBCA6-B07D-228B-E6D8-483EF9A7E773}"/>
              </a:ext>
            </a:extLst>
          </p:cNvPr>
          <p:cNvCxnSpPr>
            <a:stCxn id="5" idx="2"/>
            <a:endCxn id="4" idx="3"/>
          </p:cNvCxnSpPr>
          <p:nvPr/>
        </p:nvCxnSpPr>
        <p:spPr>
          <a:xfrm rot="5400000">
            <a:off x="3749993" y="3877628"/>
            <a:ext cx="1082040" cy="10382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A3478A72-0613-7065-232E-ADDBDC8AA369}"/>
              </a:ext>
            </a:extLst>
          </p:cNvPr>
          <p:cNvCxnSpPr>
            <a:stCxn id="4" idx="1"/>
            <a:endCxn id="6" idx="2"/>
          </p:cNvCxnSpPr>
          <p:nvPr/>
        </p:nvCxnSpPr>
        <p:spPr>
          <a:xfrm rot="10800000">
            <a:off x="1114426" y="3851910"/>
            <a:ext cx="885825" cy="108585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3D0BD54-C858-FC2E-4BC0-8E908CC9521B}"/>
              </a:ext>
            </a:extLst>
          </p:cNvPr>
          <p:cNvCxnSpPr>
            <a:stCxn id="6" idx="0"/>
            <a:endCxn id="3" idx="1"/>
          </p:cNvCxnSpPr>
          <p:nvPr/>
        </p:nvCxnSpPr>
        <p:spPr>
          <a:xfrm rot="5400000" flipH="1" flipV="1">
            <a:off x="1086802" y="1673543"/>
            <a:ext cx="1017270" cy="9620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8443CF51-A1E1-ADF9-D885-7A8A1F61C363}"/>
              </a:ext>
            </a:extLst>
          </p:cNvPr>
          <p:cNvCxnSpPr>
            <a:stCxn id="6" idx="3"/>
            <a:endCxn id="4" idx="0"/>
          </p:cNvCxnSpPr>
          <p:nvPr/>
        </p:nvCxnSpPr>
        <p:spPr>
          <a:xfrm>
            <a:off x="2000250" y="3257550"/>
            <a:ext cx="885825" cy="1085850"/>
          </a:xfrm>
          <a:prstGeom prst="curvedConnector2">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4">
            <a:extLst>
              <a:ext uri="{FF2B5EF4-FFF2-40B4-BE49-F238E27FC236}">
                <a16:creationId xmlns:a16="http://schemas.microsoft.com/office/drawing/2014/main" id="{8C972055-7E45-0428-D771-2FCF9CF9DF67}"/>
              </a:ext>
            </a:extLst>
          </p:cNvPr>
          <p:cNvSpPr txBox="1">
            <a:spLocks/>
          </p:cNvSpPr>
          <p:nvPr/>
        </p:nvSpPr>
        <p:spPr>
          <a:xfrm>
            <a:off x="6157912" y="679132"/>
            <a:ext cx="4916488" cy="5156835"/>
          </a:xfrm>
          <a:prstGeom prst="rect">
            <a:avLst/>
          </a:prstGeom>
        </p:spPr>
        <p:txBody>
          <a:bodyPr>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Documented specifications and requirements of the code</a:t>
            </a:r>
          </a:p>
          <a:p>
            <a:r>
              <a:rPr lang="en-US" dirty="0"/>
              <a:t>Ensures that thought is given to what it means for the program to be correct, rather than just what the program should do</a:t>
            </a:r>
          </a:p>
          <a:p>
            <a:r>
              <a:rPr lang="en-US" dirty="0"/>
              <a:t>More efficient development cycle</a:t>
            </a:r>
          </a:p>
          <a:p>
            <a:r>
              <a:rPr lang="en-US" dirty="0"/>
              <a:t>Much less debugging</a:t>
            </a:r>
          </a:p>
          <a:p>
            <a:r>
              <a:rPr lang="en-US" dirty="0"/>
              <a:t>Requires:</a:t>
            </a:r>
          </a:p>
          <a:p>
            <a:pPr lvl="1"/>
            <a:r>
              <a:rPr lang="en-US" dirty="0"/>
              <a:t>Care in writing tests</a:t>
            </a:r>
          </a:p>
          <a:p>
            <a:pPr lvl="1"/>
            <a:r>
              <a:rPr lang="en-US" dirty="0"/>
              <a:t>Frequent running of tests </a:t>
            </a:r>
          </a:p>
          <a:p>
            <a:pPr lvl="1"/>
            <a:r>
              <a:rPr lang="en-US" dirty="0"/>
              <a:t>Wide adoption by development team</a:t>
            </a:r>
          </a:p>
          <a:p>
            <a:endParaRPr lang="en-US" dirty="0"/>
          </a:p>
          <a:p>
            <a:endParaRPr lang="en-US" dirty="0"/>
          </a:p>
        </p:txBody>
      </p:sp>
    </p:spTree>
    <p:extLst>
      <p:ext uri="{BB962C8B-B14F-4D97-AF65-F5344CB8AC3E}">
        <p14:creationId xmlns:p14="http://schemas.microsoft.com/office/powerpoint/2010/main" val="3671208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45771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Anshu Dubey, David E. Bernholdt, Greg Becker, and Jared O’Neal, Software Productivity and Sustainability track, in Argonne Training Program on Extreme-Scale Computing, St. Charles, Illinois, 2023. DOI: </a:t>
            </a:r>
            <a:r>
              <a:rPr lang="en-US" sz="1600" b="0" i="0" u="none" strike="noStrike" dirty="0">
                <a:solidFill>
                  <a:srgbClr val="2A7AE2"/>
                </a:solidFill>
                <a:effectLst/>
                <a:latin typeface="+mn-lt"/>
                <a:hlinkClick r:id="rId4"/>
              </a:rPr>
              <a:t>10.6084/m9.figshare.23823822</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a:bodyPr>
          <a:lstStyle/>
          <a:p>
            <a:r>
              <a:rPr lang="en-US" dirty="0"/>
              <a:t>Testing</a:t>
            </a:r>
          </a:p>
          <a:p>
            <a:pPr lvl="1"/>
            <a:r>
              <a:rPr lang="en-US" dirty="0"/>
              <a:t>Focused, critical functionality (infrastructure), fast, independent, orthogonal, complete, … </a:t>
            </a:r>
          </a:p>
          <a:p>
            <a:pPr lvl="1"/>
            <a:r>
              <a:rPr lang="en-US" dirty="0"/>
              <a:t>Likely to use a subset of full test-suite, or even develop new simpler tests</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2494821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What is CI Good For</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CI is to identify problems early</a:t>
            </a:r>
          </a:p>
          <a:p>
            <a:pPr lvl="1">
              <a:spcBef>
                <a:spcPts val="200"/>
              </a:spcBef>
            </a:pPr>
            <a:r>
              <a:rPr lang="en-US" sz="1800" dirty="0"/>
              <a:t>Prevent code that would “break the build” or adversely impact other developers being introduced</a:t>
            </a:r>
          </a:p>
          <a:p>
            <a:pPr lvl="1">
              <a:spcBef>
                <a:spcPts val="200"/>
              </a:spcBef>
            </a:pPr>
            <a:r>
              <a:rPr lang="en-US" sz="1800" dirty="0"/>
              <a:t>Need to provide sufficient confidence, but run quickly – balance varies by project</a:t>
            </a:r>
            <a:endParaRPr lang="en-US" sz="2000" dirty="0"/>
          </a:p>
          <a:p>
            <a:pPr>
              <a:spcBef>
                <a:spcPts val="2400"/>
              </a:spcBef>
            </a:pPr>
            <a:r>
              <a:rPr lang="en-US" sz="2000" dirty="0"/>
              <a:t>CI should complement (not replace) more extensive automated testing</a:t>
            </a:r>
          </a:p>
          <a:p>
            <a:pPr lvl="1">
              <a:spcBef>
                <a:spcPts val="200"/>
              </a:spcBef>
            </a:pPr>
            <a:r>
              <a:rPr lang="en-US" sz="1800" dirty="0"/>
              <a:t>Use scheduled testing for more and more detailed tests, more configurations and platforms, performance testing, etc.</a:t>
            </a:r>
          </a:p>
          <a:p>
            <a:pPr>
              <a:spcBef>
                <a:spcPts val="2400"/>
              </a:spcBef>
            </a:pPr>
            <a:r>
              <a:rPr lang="en-US" sz="2000" dirty="0"/>
              <a:t>CI for TDD is a natural fit</a:t>
            </a:r>
          </a:p>
          <a:p>
            <a:pPr lvl="1">
              <a:spcBef>
                <a:spcPts val="200"/>
              </a:spcBef>
            </a:pPr>
            <a:r>
              <a:rPr lang="en-US" sz="1800" dirty="0"/>
              <a:t>Writing tests before the code works well with CI</a:t>
            </a:r>
          </a:p>
          <a:p>
            <a:pPr>
              <a:spcBef>
                <a:spcPts val="2400"/>
              </a:spcBef>
            </a:pPr>
            <a:r>
              <a:rPr lang="en-US" sz="2000" dirty="0"/>
              <a:t>Many options for where to execute CI tests</a:t>
            </a:r>
          </a:p>
          <a:p>
            <a:pPr lvl="1">
              <a:spcBef>
                <a:spcPts val="200"/>
              </a:spcBef>
            </a:pPr>
            <a:r>
              <a:rPr lang="en-US" sz="1800" dirty="0"/>
              <a:t>Free services are a good (easy) place to start</a:t>
            </a:r>
          </a:p>
          <a:p>
            <a:pPr lvl="1">
              <a:spcBef>
                <a:spcPts val="200"/>
              </a:spcBef>
            </a:pPr>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spcBef>
                <a:spcPts val="200"/>
              </a:spcBef>
            </a:pPr>
            <a:r>
              <a:rPr lang="en-US" sz="1800" dirty="0"/>
              <a:t>Focus initially on key software configurations and aspects of the code to be tested</a:t>
            </a:r>
          </a:p>
          <a:p>
            <a:pPr lvl="1">
              <a:spcBef>
                <a:spcPts val="200"/>
              </a:spcBef>
            </a:pPr>
            <a:r>
              <a:rPr lang="en-US" sz="1800" dirty="0"/>
              <a:t>Make sure your testing expands to cover new code, use TDD</a:t>
            </a:r>
          </a:p>
        </p:txBody>
      </p:sp>
    </p:spTree>
    <p:extLst>
      <p:ext uri="{BB962C8B-B14F-4D97-AF65-F5344CB8AC3E}">
        <p14:creationId xmlns:p14="http://schemas.microsoft.com/office/powerpoint/2010/main" val="3784091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408175" y="365759"/>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within the scientific software development lifecycle</a:t>
            </a:r>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spTree>
    <p:extLst>
      <p:ext uri="{BB962C8B-B14F-4D97-AF65-F5344CB8AC3E}">
        <p14:creationId xmlns:p14="http://schemas.microsoft.com/office/powerpoint/2010/main" val="255272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Tree>
    <p:extLst>
      <p:ext uri="{BB962C8B-B14F-4D97-AF65-F5344CB8AC3E}">
        <p14:creationId xmlns:p14="http://schemas.microsoft.com/office/powerpoint/2010/main" val="2597563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case </a:t>
            </a:r>
            <a:r>
              <a:rPr lang="en-US" sz="2000" dirty="0" err="1">
                <a:solidFill>
                  <a:sysClr val="windowText" lastClr="000000"/>
                </a:solidFill>
              </a:rPr>
              <a:t>upto</a:t>
            </a:r>
            <a:r>
              <a:rPr lang="en-US" sz="2000" dirty="0">
                <a:solidFill>
                  <a:sysClr val="windowText" lastClr="000000"/>
                </a:solidFill>
              </a:rPr>
              <a:t> point A and drop a checkpoint. Run another test case </a:t>
            </a:r>
            <a:r>
              <a:rPr lang="en-US" sz="2000" dirty="0" err="1">
                <a:solidFill>
                  <a:sysClr val="windowText" lastClr="000000"/>
                </a:solidFill>
              </a:rPr>
              <a:t>upto</a:t>
            </a:r>
            <a:r>
              <a:rPr lang="en-US" sz="2000" dirty="0">
                <a:solidFill>
                  <a:sysClr val="windowText" lastClr="000000"/>
                </a:solidFill>
              </a:rPr>
              <a:t>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Tree>
    <p:extLst>
      <p:ext uri="{BB962C8B-B14F-4D97-AF65-F5344CB8AC3E}">
        <p14:creationId xmlns:p14="http://schemas.microsoft.com/office/powerpoint/2010/main" val="1025052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case up to point A and drop a checkpoint. Run another test case up to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
        <p:nvSpPr>
          <p:cNvPr id="16" name="Rounded Rectangle 15">
            <a:extLst>
              <a:ext uri="{FF2B5EF4-FFF2-40B4-BE49-F238E27FC236}">
                <a16:creationId xmlns:a16="http://schemas.microsoft.com/office/drawing/2014/main" id="{D3069DB2-512D-E621-9BFB-35F7F8DB59DB}"/>
              </a:ext>
            </a:extLst>
          </p:cNvPr>
          <p:cNvSpPr/>
          <p:nvPr/>
        </p:nvSpPr>
        <p:spPr>
          <a:xfrm>
            <a:off x="8203242" y="3972180"/>
            <a:ext cx="2397318" cy="1954192"/>
          </a:xfrm>
          <a:prstGeom prst="roundRect">
            <a:avLst/>
          </a:prstGeom>
          <a:solidFill>
            <a:srgbClr val="7030A0"/>
          </a:solidFill>
          <a:ln>
            <a:solidFill>
              <a:srgbClr val="7030A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Apply scaffolding for selection of tests … explained next</a:t>
            </a:r>
          </a:p>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007032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Tree>
    <p:custDataLst>
      <p:tags r:id="rId1"/>
    </p:custDataLst>
    <p:extLst>
      <p:ext uri="{BB962C8B-B14F-4D97-AF65-F5344CB8AC3E}">
        <p14:creationId xmlns:p14="http://schemas.microsoft.com/office/powerpoint/2010/main" val="2975949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pic>
        <p:nvPicPr>
          <p:cNvPr id="6" name="Picture 17" descr="&#10;sedov_pm3.png                                                  00238215Macintosh HD                   B746699A:"/>
          <p:cNvPicPr>
            <a:picLocks noChangeAspect="1" noChangeArrowheads="1"/>
          </p:cNvPicPr>
          <p:nvPr/>
        </p:nvPicPr>
        <p:blipFill>
          <a:blip r:embed="rId4" cstate="email">
            <a:extLst>
              <a:ext uri="{28A0092B-C50C-407E-A947-70E740481C1C}">
                <a14:useLocalDpi xmlns:a14="http://schemas.microsoft.com/office/drawing/2010/main" val="0"/>
              </a:ext>
            </a:extLst>
          </a:blip>
          <a:srcRect l="10492" t="8498" r="26555" b="9293"/>
          <a:stretch>
            <a:fillRect/>
          </a:stretch>
        </p:blipFill>
        <p:spPr bwMode="auto">
          <a:xfrm>
            <a:off x="4301720" y="1406387"/>
            <a:ext cx="3209089" cy="3142431"/>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
        <p:nvSpPr>
          <p:cNvPr id="4" name="Rounded Rectangle 3">
            <a:extLst>
              <a:ext uri="{FF2B5EF4-FFF2-40B4-BE49-F238E27FC236}">
                <a16:creationId xmlns:a16="http://schemas.microsoft.com/office/drawing/2014/main" id="{820F3246-481E-3BC2-8F33-808C1A76ABB6}"/>
              </a:ext>
            </a:extLst>
          </p:cNvPr>
          <p:cNvSpPr/>
          <p:nvPr/>
        </p:nvSpPr>
        <p:spPr>
          <a:xfrm>
            <a:off x="7721651" y="1885631"/>
            <a:ext cx="3627053" cy="3265498"/>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err="1">
                <a:solidFill>
                  <a:schemeClr val="bg1"/>
                </a:solidFill>
              </a:rPr>
              <a:t>Sedov</a:t>
            </a:r>
            <a:r>
              <a:rPr lang="en-US" sz="2000" dirty="0">
                <a:solidFill>
                  <a:schemeClr val="bg1"/>
                </a:solidFill>
              </a:rPr>
              <a:t> blast wave</a:t>
            </a:r>
          </a:p>
          <a:p>
            <a:pPr marL="342900" indent="-342900">
              <a:lnSpc>
                <a:spcPct val="90000"/>
              </a:lnSpc>
              <a:buFont typeface="Arial" panose="020B0604020202020204" pitchFamily="34" charset="0"/>
              <a:buChar char="•"/>
            </a:pPr>
            <a:r>
              <a:rPr lang="en-US" sz="2000" dirty="0">
                <a:solidFill>
                  <a:schemeClr val="bg1"/>
                </a:solidFill>
              </a:rPr>
              <a:t>High pressure at the center</a:t>
            </a:r>
          </a:p>
          <a:p>
            <a:pPr marL="342900" indent="-342900">
              <a:lnSpc>
                <a:spcPct val="90000"/>
              </a:lnSpc>
              <a:buFont typeface="Arial" panose="020B0604020202020204" pitchFamily="34" charset="0"/>
              <a:buChar char="•"/>
            </a:pPr>
            <a:r>
              <a:rPr lang="en-US" sz="2000" dirty="0">
                <a:solidFill>
                  <a:schemeClr val="bg1"/>
                </a:solidFill>
              </a:rPr>
              <a:t>Shock moves out in a circle</a:t>
            </a:r>
          </a:p>
          <a:p>
            <a:pPr marL="342900" indent="-342900">
              <a:lnSpc>
                <a:spcPct val="90000"/>
              </a:lnSpc>
              <a:buFont typeface="Arial" panose="020B0604020202020204" pitchFamily="34" charset="0"/>
              <a:buChar char="•"/>
            </a:pPr>
            <a:r>
              <a:rPr lang="en-US" sz="2000" dirty="0">
                <a:solidFill>
                  <a:schemeClr val="bg1"/>
                </a:solidFill>
              </a:rPr>
              <a:t>Analytical solution for how far the shock has travelled</a:t>
            </a:r>
          </a:p>
          <a:p>
            <a:pPr marL="342900" indent="-342900">
              <a:lnSpc>
                <a:spcPct val="90000"/>
              </a:lnSpc>
              <a:buFont typeface="Arial" panose="020B0604020202020204" pitchFamily="34" charset="0"/>
              <a:buChar char="•"/>
            </a:pPr>
            <a:endParaRPr lang="en-US" sz="2000" dirty="0">
              <a:solidFill>
                <a:schemeClr val="bg1"/>
              </a:solidFill>
            </a:endParaRPr>
          </a:p>
        </p:txBody>
      </p:sp>
    </p:spTree>
    <p:custDataLst>
      <p:tags r:id="rId1"/>
    </p:custDataLst>
    <p:extLst>
      <p:ext uri="{BB962C8B-B14F-4D97-AF65-F5344CB8AC3E}">
        <p14:creationId xmlns:p14="http://schemas.microsoft.com/office/powerpoint/2010/main" val="120810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Tree>
    <p:custDataLst>
      <p:tags r:id="rId1"/>
    </p:custDataLst>
    <p:extLst>
      <p:ext uri="{BB962C8B-B14F-4D97-AF65-F5344CB8AC3E}">
        <p14:creationId xmlns:p14="http://schemas.microsoft.com/office/powerpoint/2010/main" val="3967456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602169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
        <p:nvSpPr>
          <p:cNvPr id="4" name="Rounded Rectangle 3">
            <a:extLst>
              <a:ext uri="{FF2B5EF4-FFF2-40B4-BE49-F238E27FC236}">
                <a16:creationId xmlns:a16="http://schemas.microsoft.com/office/drawing/2014/main" id="{E5484925-C7F9-2A60-D496-70C9AA0F5262}"/>
              </a:ext>
            </a:extLst>
          </p:cNvPr>
          <p:cNvSpPr/>
          <p:nvPr/>
        </p:nvSpPr>
        <p:spPr>
          <a:xfrm>
            <a:off x="2598578" y="4598505"/>
            <a:ext cx="3627053" cy="9144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 unit test </a:t>
            </a:r>
          </a:p>
        </p:txBody>
      </p:sp>
    </p:spTree>
    <p:custDataLst>
      <p:tags r:id="rId1"/>
    </p:custDataLst>
    <p:extLst>
      <p:ext uri="{BB962C8B-B14F-4D97-AF65-F5344CB8AC3E}">
        <p14:creationId xmlns:p14="http://schemas.microsoft.com/office/powerpoint/2010/main" val="1102284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3214578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
        <p:nvSpPr>
          <p:cNvPr id="4" name="Rounded Rectangle 3">
            <a:extLst>
              <a:ext uri="{FF2B5EF4-FFF2-40B4-BE49-F238E27FC236}">
                <a16:creationId xmlns:a16="http://schemas.microsoft.com/office/drawing/2014/main" id="{E5484925-C7F9-2A60-D496-70C9AA0F5262}"/>
              </a:ext>
            </a:extLst>
          </p:cNvPr>
          <p:cNvSpPr/>
          <p:nvPr/>
        </p:nvSpPr>
        <p:spPr>
          <a:xfrm>
            <a:off x="6672465" y="4322729"/>
            <a:ext cx="4547985" cy="13549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another unit test with manufactured solution</a:t>
            </a:r>
          </a:p>
        </p:txBody>
      </p:sp>
    </p:spTree>
    <p:custDataLst>
      <p:tags r:id="rId1"/>
    </p:custDataLst>
    <p:extLst>
      <p:ext uri="{BB962C8B-B14F-4D97-AF65-F5344CB8AC3E}">
        <p14:creationId xmlns:p14="http://schemas.microsoft.com/office/powerpoint/2010/main" val="3386603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 Hydrodynamics</a:t>
            </a:r>
          </a:p>
        </p:txBody>
      </p:sp>
      <p:sp>
        <p:nvSpPr>
          <p:cNvPr id="5" name="Content Placeholder 4"/>
          <p:cNvSpPr>
            <a:spLocks noGrp="1"/>
          </p:cNvSpPr>
          <p:nvPr>
            <p:ph sz="quarter" idx="1"/>
          </p:nvPr>
        </p:nvSpPr>
        <p:spPr>
          <a:xfrm>
            <a:off x="398469" y="1193212"/>
            <a:ext cx="10812869" cy="2570405"/>
          </a:xfrm>
        </p:spPr>
        <p:txBody>
          <a:bodyPr/>
          <a:lstStyle/>
          <a:p>
            <a:r>
              <a:rPr lang="en-US" dirty="0"/>
              <a:t>Apply initial conditions to the mesh</a:t>
            </a:r>
          </a:p>
          <a:p>
            <a:pPr lvl="1"/>
            <a:r>
              <a:rPr lang="en-US" dirty="0"/>
              <a:t>zeroes everywhere except at the center</a:t>
            </a:r>
          </a:p>
          <a:p>
            <a:r>
              <a:rPr lang="en-US" dirty="0"/>
              <a:t>Write code for the analytical expression of the distance traveled by the shock</a:t>
            </a:r>
          </a:p>
          <a:p>
            <a:r>
              <a:rPr lang="en-US" dirty="0"/>
              <a:t>Do time integration</a:t>
            </a:r>
          </a:p>
          <a:p>
            <a:r>
              <a:rPr lang="en-US" dirty="0"/>
              <a:t>At time </a:t>
            </a:r>
            <a:r>
              <a:rPr lang="en-US" b="1" dirty="0"/>
              <a:t>T </a:t>
            </a:r>
            <a:r>
              <a:rPr lang="en-US" dirty="0"/>
              <a:t>compare evolved solution against analytical solution</a:t>
            </a:r>
            <a:endParaRPr lang="en-US" b="1" dirty="0"/>
          </a:p>
          <a:p>
            <a:pPr marL="0" indent="0">
              <a:buNone/>
            </a:pPr>
            <a:endParaRPr lang="en-US" dirty="0"/>
          </a:p>
        </p:txBody>
      </p:sp>
      <p:sp>
        <p:nvSpPr>
          <p:cNvPr id="3" name="Rounded Rectangle 2">
            <a:extLst>
              <a:ext uri="{FF2B5EF4-FFF2-40B4-BE49-F238E27FC236}">
                <a16:creationId xmlns:a16="http://schemas.microsoft.com/office/drawing/2014/main" id="{FCD39F8F-B00D-5B2C-06A4-9F8AA5448B26}"/>
              </a:ext>
            </a:extLst>
          </p:cNvPr>
          <p:cNvSpPr/>
          <p:nvPr/>
        </p:nvSpPr>
        <p:spPr>
          <a:xfrm>
            <a:off x="1742657" y="3911912"/>
            <a:ext cx="9468681" cy="872123"/>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If both mesh and EOS unit test pass, then any failure is in Hydrodynamics</a:t>
            </a:r>
          </a:p>
          <a:p>
            <a:pPr algn="ctr">
              <a:lnSpc>
                <a:spcPct val="90000"/>
              </a:lnSpc>
            </a:pPr>
            <a:r>
              <a:rPr lang="en-US" sz="2000" dirty="0">
                <a:solidFill>
                  <a:schemeClr val="bg1"/>
                </a:solidFill>
              </a:rPr>
              <a:t>This is a composite unit test</a:t>
            </a:r>
          </a:p>
        </p:txBody>
      </p:sp>
      <p:sp>
        <p:nvSpPr>
          <p:cNvPr id="6" name="Rounded Rectangle 5">
            <a:extLst>
              <a:ext uri="{FF2B5EF4-FFF2-40B4-BE49-F238E27FC236}">
                <a16:creationId xmlns:a16="http://schemas.microsoft.com/office/drawing/2014/main" id="{DB7AEADD-DC0C-D749-0362-CFF384CFC3B9}"/>
              </a:ext>
            </a:extLst>
          </p:cNvPr>
          <p:cNvSpPr/>
          <p:nvPr/>
        </p:nvSpPr>
        <p:spPr>
          <a:xfrm>
            <a:off x="2955235" y="5022574"/>
            <a:ext cx="4863548" cy="74212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This is also the idea behind scaffolding </a:t>
            </a:r>
          </a:p>
        </p:txBody>
      </p:sp>
    </p:spTree>
    <p:custDataLst>
      <p:tags r:id="rId1"/>
    </p:custDataLst>
    <p:extLst>
      <p:ext uri="{BB962C8B-B14F-4D97-AF65-F5344CB8AC3E}">
        <p14:creationId xmlns:p14="http://schemas.microsoft.com/office/powerpoint/2010/main" val="1531542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Tree>
    <p:extLst>
      <p:ext uri="{BB962C8B-B14F-4D97-AF65-F5344CB8AC3E}">
        <p14:creationId xmlns:p14="http://schemas.microsoft.com/office/powerpoint/2010/main" val="420675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Tree>
    <p:extLst>
      <p:ext uri="{BB962C8B-B14F-4D97-AF65-F5344CB8AC3E}">
        <p14:creationId xmlns:p14="http://schemas.microsoft.com/office/powerpoint/2010/main" val="4249867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
        <p:nvSpPr>
          <p:cNvPr id="3" name="Rounded Rectangle 2">
            <a:extLst>
              <a:ext uri="{FF2B5EF4-FFF2-40B4-BE49-F238E27FC236}">
                <a16:creationId xmlns:a16="http://schemas.microsoft.com/office/drawing/2014/main" id="{92A9624E-ABDF-34C6-CADC-9B4A35DFD25E}"/>
              </a:ext>
            </a:extLst>
          </p:cNvPr>
          <p:cNvSpPr/>
          <p:nvPr/>
        </p:nvSpPr>
        <p:spPr>
          <a:xfrm>
            <a:off x="7885872" y="4482234"/>
            <a:ext cx="3974465" cy="107084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All of these are examples of white box testing</a:t>
            </a:r>
          </a:p>
        </p:txBody>
      </p:sp>
    </p:spTree>
    <p:extLst>
      <p:ext uri="{BB962C8B-B14F-4D97-AF65-F5344CB8AC3E}">
        <p14:creationId xmlns:p14="http://schemas.microsoft.com/office/powerpoint/2010/main" val="1642722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408175" y="203464"/>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Mixed White/Black Box Testing For a Legacy Code</a:t>
            </a:r>
          </a:p>
        </p:txBody>
      </p:sp>
    </p:spTree>
    <p:custDataLst>
      <p:tags r:id="rId1"/>
    </p:custDataLst>
    <p:extLst>
      <p:ext uri="{BB962C8B-B14F-4D97-AF65-F5344CB8AC3E}">
        <p14:creationId xmlns:p14="http://schemas.microsoft.com/office/powerpoint/2010/main" val="5517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3" name="Content Placeholder 2">
            <a:extLst>
              <a:ext uri="{FF2B5EF4-FFF2-40B4-BE49-F238E27FC236}">
                <a16:creationId xmlns:a16="http://schemas.microsoft.com/office/drawing/2014/main" id="{33CEB475-6103-499A-277A-222D42710F9B}"/>
              </a:ext>
            </a:extLst>
          </p:cNvPr>
          <p:cNvSpPr>
            <a:spLocks noGrp="1"/>
          </p:cNvSpPr>
          <p:nvPr>
            <p:ph idx="1"/>
          </p:nvPr>
        </p:nvSpPr>
        <p:spPr>
          <a:xfrm>
            <a:off x="710317" y="1405111"/>
            <a:ext cx="11369809" cy="4047778"/>
          </a:xfrm>
        </p:spPr>
        <p:txBody>
          <a:bodyPr/>
          <a:lstStyle/>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https://ideas productivity.org/resources/howtos/</a:t>
            </a:r>
            <a:endParaRPr lang="en-US" dirty="0"/>
          </a:p>
          <a:p>
            <a:endParaRPr lang="en-US" dirty="0"/>
          </a:p>
        </p:txBody>
      </p:sp>
    </p:spTree>
    <p:extLst>
      <p:ext uri="{BB962C8B-B14F-4D97-AF65-F5344CB8AC3E}">
        <p14:creationId xmlns:p14="http://schemas.microsoft.com/office/powerpoint/2010/main" val="3388918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a:t>
            </a:r>
            <a:r>
              <a:rPr lang="en-US" dirty="0">
                <a:hlinkClick r:id="rId3"/>
              </a:rPr>
              <a:t>http://</a:t>
            </a:r>
            <a:r>
              <a:rPr lang="en-US" dirty="0" err="1">
                <a:hlinkClick r:id="rId3"/>
              </a:rPr>
              <a:t>ltp.sourceforge.net</a:t>
            </a:r>
            <a:r>
              <a:rPr lang="en-US" dirty="0">
                <a:hlinkClick r:id="rId3"/>
              </a:rPr>
              <a:t>/coverage/</a:t>
            </a:r>
            <a:r>
              <a:rPr lang="en-US" dirty="0" err="1">
                <a:hlinkClick r:id="rId3"/>
              </a:rPr>
              <a:t>lcov.php</a:t>
            </a:r>
            <a:r>
              <a:rPr lang="en-US" dirty="0">
                <a:hlinkClick r:id="rId3"/>
              </a:rPr>
              <a:t> </a:t>
            </a:r>
            <a:endParaRPr lang="en-US" dirty="0"/>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76983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Test-suite</a:t>
            </a:r>
          </a:p>
        </p:txBody>
      </p:sp>
      <p:sp>
        <p:nvSpPr>
          <p:cNvPr id="5" name="Content Placeholder 4"/>
          <p:cNvSpPr>
            <a:spLocks noGrp="1"/>
          </p:cNvSpPr>
          <p:nvPr>
            <p:ph sz="quarter" idx="1"/>
          </p:nvPr>
        </p:nvSpPr>
        <p:spPr>
          <a:xfrm>
            <a:off x="171849" y="1629057"/>
            <a:ext cx="3122507" cy="4307152"/>
          </a:xfrm>
        </p:spPr>
        <p:txBody>
          <a:bodyPr>
            <a:normAutofit/>
          </a:bodyPr>
          <a:lstStyle/>
          <a:p>
            <a:r>
              <a:rPr lang="en-US" dirty="0"/>
              <a:t>Code coverage tools necessary but not sufficient </a:t>
            </a:r>
          </a:p>
          <a:p>
            <a:r>
              <a:rPr lang="en-US" dirty="0"/>
              <a:t>Do not give any information about interoperability</a:t>
            </a:r>
          </a:p>
          <a:p>
            <a:pPr lvl="1"/>
            <a:endParaRPr lang="en-US" dirty="0"/>
          </a:p>
          <a:p>
            <a:pPr lvl="1"/>
            <a:endParaRPr lang="en-US" dirty="0"/>
          </a:p>
        </p:txBody>
      </p:sp>
      <p:sp>
        <p:nvSpPr>
          <p:cNvPr id="4" name="Content Placeholder 4">
            <a:extLst>
              <a:ext uri="{FF2B5EF4-FFF2-40B4-BE49-F238E27FC236}">
                <a16:creationId xmlns:a16="http://schemas.microsoft.com/office/drawing/2014/main" id="{F8547341-31C4-FF4E-B34F-A69A93819094}"/>
              </a:ext>
            </a:extLst>
          </p:cNvPr>
          <p:cNvSpPr txBox="1">
            <a:spLocks/>
          </p:cNvSpPr>
          <p:nvPr/>
        </p:nvSpPr>
        <p:spPr bwMode="auto">
          <a:xfrm>
            <a:off x="3578749" y="3611769"/>
            <a:ext cx="7980149" cy="252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 your tests and examples – what do they do?</a:t>
            </a:r>
          </a:p>
          <a:p>
            <a:r>
              <a:rPr lang="en-US" dirty="0"/>
              <a:t>Follow the order</a:t>
            </a:r>
          </a:p>
          <a:p>
            <a:pPr lvl="1"/>
            <a:r>
              <a:rPr lang="en-US" dirty="0"/>
              <a:t>All unit tests – including full module tests (e.g., CL)</a:t>
            </a:r>
          </a:p>
          <a:p>
            <a:pPr lvl="1"/>
            <a:r>
              <a:rPr lang="en-US" dirty="0"/>
              <a:t>Tests sensitive to perturbations (e.g., SV)</a:t>
            </a:r>
          </a:p>
          <a:p>
            <a:pPr lvl="1"/>
            <a:r>
              <a:rPr lang="en-US" dirty="0"/>
              <a:t>Most stringent tests for solvers (e.g., WD, PT)</a:t>
            </a:r>
          </a:p>
          <a:p>
            <a:pPr lvl="1"/>
            <a:r>
              <a:rPr lang="en-US" dirty="0"/>
              <a:t>Least complex test to cover remaining spots (</a:t>
            </a:r>
            <a:r>
              <a:rPr lang="en-US" b="1" dirty="0"/>
              <a:t>Aha!</a:t>
            </a:r>
            <a:r>
              <a:rPr lang="en-US" dirty="0"/>
              <a:t>)</a:t>
            </a:r>
          </a:p>
          <a:p>
            <a:pPr lvl="1"/>
            <a:endParaRPr lang="en-US" dirty="0"/>
          </a:p>
          <a:p>
            <a:pPr lvl="1"/>
            <a:endParaRPr lang="en-US" dirty="0"/>
          </a:p>
        </p:txBody>
      </p:sp>
      <p:sp>
        <p:nvSpPr>
          <p:cNvPr id="7" name="TextBox 6">
            <a:extLst>
              <a:ext uri="{FF2B5EF4-FFF2-40B4-BE49-F238E27FC236}">
                <a16:creationId xmlns:a16="http://schemas.microsoft.com/office/drawing/2014/main" id="{C05D6D9B-B234-CA42-8E31-AB9E2FA9AFFD}"/>
              </a:ext>
            </a:extLst>
          </p:cNvPr>
          <p:cNvSpPr txBox="1"/>
          <p:nvPr/>
        </p:nvSpPr>
        <p:spPr>
          <a:xfrm>
            <a:off x="1243584" y="977834"/>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
        <p:nvSpPr>
          <p:cNvPr id="9" name="Content Placeholder 4">
            <a:extLst>
              <a:ext uri="{FF2B5EF4-FFF2-40B4-BE49-F238E27FC236}">
                <a16:creationId xmlns:a16="http://schemas.microsoft.com/office/drawing/2014/main" id="{1D91C6BC-7331-5346-A679-349DF35F6641}"/>
              </a:ext>
            </a:extLst>
          </p:cNvPr>
          <p:cNvSpPr txBox="1">
            <a:spLocks/>
          </p:cNvSpPr>
          <p:nvPr/>
        </p:nvSpPr>
        <p:spPr bwMode="auto">
          <a:xfrm>
            <a:off x="450592" y="977834"/>
            <a:ext cx="11287641" cy="1171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First line of defense – code coverage tools  </a:t>
            </a:r>
          </a:p>
          <a:p>
            <a:pPr marL="346075" lvl="1" indent="0">
              <a:buNone/>
            </a:pPr>
            <a:endParaRPr lang="en-US" b="1" dirty="0"/>
          </a:p>
          <a:p>
            <a:pPr lvl="1"/>
            <a:endParaRPr lang="en-US" dirty="0"/>
          </a:p>
        </p:txBody>
      </p:sp>
      <p:grpSp>
        <p:nvGrpSpPr>
          <p:cNvPr id="10" name="Group 9">
            <a:extLst>
              <a:ext uri="{FF2B5EF4-FFF2-40B4-BE49-F238E27FC236}">
                <a16:creationId xmlns:a16="http://schemas.microsoft.com/office/drawing/2014/main" id="{71D4329D-3DF2-D84E-AB29-ACD0D4BCEFB0}"/>
              </a:ext>
            </a:extLst>
          </p:cNvPr>
          <p:cNvGrpSpPr/>
          <p:nvPr/>
        </p:nvGrpSpPr>
        <p:grpSpPr>
          <a:xfrm>
            <a:off x="3294356" y="1412064"/>
            <a:ext cx="8690163" cy="2254933"/>
            <a:chOff x="0" y="1600200"/>
            <a:chExt cx="8692427" cy="2255520"/>
          </a:xfrm>
        </p:grpSpPr>
        <p:grpSp>
          <p:nvGrpSpPr>
            <p:cNvPr id="11" name="Group 10">
              <a:extLst>
                <a:ext uri="{FF2B5EF4-FFF2-40B4-BE49-F238E27FC236}">
                  <a16:creationId xmlns:a16="http://schemas.microsoft.com/office/drawing/2014/main" id="{CC21C9AB-2567-BD4B-ACAB-600C244E625A}"/>
                </a:ext>
              </a:extLst>
            </p:cNvPr>
            <p:cNvGrpSpPr/>
            <p:nvPr/>
          </p:nvGrpSpPr>
          <p:grpSpPr>
            <a:xfrm>
              <a:off x="228600" y="1892808"/>
              <a:ext cx="8093964" cy="1706880"/>
              <a:chOff x="228600" y="1892808"/>
              <a:chExt cx="8093964" cy="1706880"/>
            </a:xfrm>
          </p:grpSpPr>
          <p:sp>
            <p:nvSpPr>
              <p:cNvPr id="13" name="Rectangle 12">
                <a:extLst>
                  <a:ext uri="{FF2B5EF4-FFF2-40B4-BE49-F238E27FC236}">
                    <a16:creationId xmlns:a16="http://schemas.microsoft.com/office/drawing/2014/main" id="{CEC722A6-5656-9D44-B705-4199FF95069F}"/>
                  </a:ext>
                </a:extLst>
              </p:cNvPr>
              <p:cNvSpPr/>
              <p:nvPr/>
            </p:nvSpPr>
            <p:spPr>
              <a:xfrm>
                <a:off x="228600" y="1892808"/>
                <a:ext cx="8093964" cy="170688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99" dirty="0"/>
              </a:p>
            </p:txBody>
          </p:sp>
          <p:cxnSp>
            <p:nvCxnSpPr>
              <p:cNvPr id="14" name="Straight Connector 13">
                <a:extLst>
                  <a:ext uri="{FF2B5EF4-FFF2-40B4-BE49-F238E27FC236}">
                    <a16:creationId xmlns:a16="http://schemas.microsoft.com/office/drawing/2014/main" id="{B3D04860-1C56-D440-93D3-B9E5B8E0E0DA}"/>
                  </a:ext>
                </a:extLst>
              </p:cNvPr>
              <p:cNvCxnSpPr/>
              <p:nvPr/>
            </p:nvCxnSpPr>
            <p:spPr>
              <a:xfrm>
                <a:off x="228600" y="22860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DCCFA4-FB00-3040-A14D-A9C481E644C6}"/>
                  </a:ext>
                </a:extLst>
              </p:cNvPr>
              <p:cNvCxnSpPr/>
              <p:nvPr/>
            </p:nvCxnSpPr>
            <p:spPr>
              <a:xfrm>
                <a:off x="228600" y="25908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6EB15F2-3B88-AC4F-BCE9-511D1017C946}"/>
                  </a:ext>
                </a:extLst>
              </p:cNvPr>
              <p:cNvCxnSpPr/>
              <p:nvPr/>
            </p:nvCxnSpPr>
            <p:spPr>
              <a:xfrm>
                <a:off x="228600" y="28956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6F48E8-709F-D74E-9378-428FCF24E3DB}"/>
                  </a:ext>
                </a:extLst>
              </p:cNvPr>
              <p:cNvCxnSpPr/>
              <p:nvPr/>
            </p:nvCxnSpPr>
            <p:spPr>
              <a:xfrm>
                <a:off x="228600" y="32004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3BCA3B3-625F-2947-8526-BD834454454C}"/>
                  </a:ext>
                </a:extLst>
              </p:cNvPr>
              <p:cNvCxnSpPr/>
              <p:nvPr/>
            </p:nvCxnSpPr>
            <p:spPr>
              <a:xfrm>
                <a:off x="1447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0096176-04DA-424F-B625-7C07455E7B0C}"/>
                  </a:ext>
                </a:extLst>
              </p:cNvPr>
              <p:cNvCxnSpPr/>
              <p:nvPr/>
            </p:nvCxnSpPr>
            <p:spPr>
              <a:xfrm>
                <a:off x="26670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47C377-0E3E-D24B-9FB6-C6D7184BD8AB}"/>
                  </a:ext>
                </a:extLst>
              </p:cNvPr>
              <p:cNvCxnSpPr/>
              <p:nvPr/>
            </p:nvCxnSpPr>
            <p:spPr>
              <a:xfrm>
                <a:off x="40386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DF331EF-21BB-404C-AE0F-34AF9B7E56DA}"/>
                  </a:ext>
                </a:extLst>
              </p:cNvPr>
              <p:cNvCxnSpPr/>
              <p:nvPr/>
            </p:nvCxnSpPr>
            <p:spPr>
              <a:xfrm>
                <a:off x="54864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7648848-C694-ED4E-8277-A1A007340ABA}"/>
                  </a:ext>
                </a:extLst>
              </p:cNvPr>
              <p:cNvCxnSpPr/>
              <p:nvPr/>
            </p:nvCxnSpPr>
            <p:spPr>
              <a:xfrm>
                <a:off x="6781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Picture 11" descr="testTable.pdf">
              <a:extLst>
                <a:ext uri="{FF2B5EF4-FFF2-40B4-BE49-F238E27FC236}">
                  <a16:creationId xmlns:a16="http://schemas.microsoft.com/office/drawing/2014/main" id="{69AE9584-6B99-9F40-A744-1F1EE0D6770F}"/>
                </a:ext>
              </a:extLst>
            </p:cNvPr>
            <p:cNvPicPr>
              <a:picLocks noChangeAspect="1"/>
            </p:cNvPicPr>
            <p:nvPr/>
          </p:nvPicPr>
          <p:blipFill rotWithShape="1">
            <a:blip r:embed="rId3">
              <a:extLst>
                <a:ext uri="{28A0092B-C50C-407E-A947-70E740481C1C}">
                  <a14:useLocalDpi xmlns:a14="http://schemas.microsoft.com/office/drawing/2010/main" val="0"/>
                </a:ext>
              </a:extLst>
            </a:blip>
            <a:srcRect l="5103" t="9337" r="43275" b="73331"/>
            <a:stretch/>
          </p:blipFill>
          <p:spPr>
            <a:xfrm>
              <a:off x="0" y="1600200"/>
              <a:ext cx="8692427" cy="2255520"/>
            </a:xfrm>
            <a:prstGeom prst="rect">
              <a:avLst/>
            </a:prstGeom>
          </p:spPr>
        </p:pic>
      </p:grpSp>
    </p:spTree>
    <p:extLst>
      <p:ext uri="{BB962C8B-B14F-4D97-AF65-F5344CB8AC3E}">
        <p14:creationId xmlns:p14="http://schemas.microsoft.com/office/powerpoint/2010/main" val="935825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Good Rules of Thumb</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991268" y="675860"/>
            <a:ext cx="9733722" cy="6016770"/>
          </a:xfrm>
          <a:ln>
            <a:noFill/>
          </a:ln>
        </p:spPr>
        <p:txBody>
          <a:bodyPr>
            <a:normAutofit/>
          </a:bodyPr>
          <a:lstStyle/>
          <a:p>
            <a:pPr marL="0" indent="0">
              <a:buNone/>
            </a:pPr>
            <a:endParaRPr lang="en-US" sz="2000" b="1" dirty="0">
              <a:solidFill>
                <a:schemeClr val="tx2"/>
              </a:solidFill>
            </a:endParaRPr>
          </a:p>
          <a:p>
            <a:r>
              <a:rPr lang="en-US" dirty="0"/>
              <a:t>Test your tests!</a:t>
            </a:r>
          </a:p>
          <a:p>
            <a:pPr lvl="1">
              <a:spcBef>
                <a:spcPts val="200"/>
              </a:spcBef>
            </a:pPr>
            <a:r>
              <a:rPr lang="en-US" dirty="0"/>
              <a:t>Make sure tests fail when they’re supposed to!</a:t>
            </a:r>
            <a:endParaRPr lang="en-US" sz="2000" b="1" dirty="0">
              <a:solidFill>
                <a:schemeClr val="tx2"/>
              </a:solidFill>
            </a:endParaRPr>
          </a:p>
          <a:p>
            <a:r>
              <a:rPr lang="en-US" sz="2000" dirty="0"/>
              <a:t>Add “regression tests”</a:t>
            </a:r>
          </a:p>
          <a:p>
            <a:pPr lvl="1">
              <a:spcBef>
                <a:spcPts val="200"/>
              </a:spcBef>
            </a:pPr>
            <a:r>
              <a:rPr lang="en-US" sz="1800" dirty="0"/>
              <a:t>Ensure that bugs aren’t creeping in</a:t>
            </a:r>
            <a:endParaRPr lang="en-US" dirty="0"/>
          </a:p>
          <a:p>
            <a:r>
              <a:rPr lang="en-US" dirty="0"/>
              <a:t>Test regularly</a:t>
            </a:r>
          </a:p>
          <a:p>
            <a:pPr lvl="1"/>
            <a:r>
              <a:rPr lang="en-US" dirty="0"/>
              <a:t>Critical when teams are adding code regularly</a:t>
            </a:r>
          </a:p>
          <a:p>
            <a:pPr lvl="1">
              <a:spcBef>
                <a:spcPts val="200"/>
              </a:spcBef>
            </a:pPr>
            <a:r>
              <a:rPr lang="en-US" dirty="0"/>
              <a:t>To identify and document where changes to the underlying platform change code behavior/results</a:t>
            </a:r>
          </a:p>
          <a:p>
            <a:pPr marL="346075" lvl="1" indent="0">
              <a:spcBef>
                <a:spcPts val="200"/>
              </a:spcBef>
              <a:buNone/>
            </a:pPr>
            <a:endParaRPr lang="en-US" dirty="0"/>
          </a:p>
          <a:p>
            <a:pPr>
              <a:spcBef>
                <a:spcPts val="200"/>
              </a:spcBef>
            </a:pPr>
            <a:r>
              <a:rPr lang="en-US" dirty="0"/>
              <a:t>Automate regular testing</a:t>
            </a:r>
          </a:p>
          <a:p>
            <a:pPr lvl="1">
              <a:spcBef>
                <a:spcPts val="200"/>
              </a:spcBef>
            </a:pPr>
            <a:r>
              <a:rPr lang="en-US" dirty="0"/>
              <a:t>Inculcate the discipline of monitoring the outcome of regular testing</a:t>
            </a:r>
          </a:p>
          <a:p>
            <a:r>
              <a:rPr lang="en-US" dirty="0"/>
              <a:t>Exercise third-party dependencies</a:t>
            </a:r>
          </a:p>
          <a:p>
            <a:pPr lvl="1">
              <a:spcBef>
                <a:spcPts val="200"/>
              </a:spcBef>
            </a:pPr>
            <a:endParaRPr lang="en-US" dirty="0"/>
          </a:p>
          <a:p>
            <a:pPr>
              <a:spcBef>
                <a:spcPts val="200"/>
              </a:spcBef>
            </a:pPr>
            <a:r>
              <a:rPr lang="en-US" dirty="0"/>
              <a:t>Physics/math-based strategies</a:t>
            </a:r>
          </a:p>
          <a:p>
            <a:pPr lvl="1">
              <a:spcBef>
                <a:spcPts val="200"/>
              </a:spcBef>
            </a:pPr>
            <a:r>
              <a:rPr lang="en-US" dirty="0"/>
              <a:t>Conserved quantities, symmetries, synthetic operators</a:t>
            </a:r>
          </a:p>
          <a:p>
            <a:pPr lvl="1">
              <a:spcBef>
                <a:spcPts val="200"/>
              </a:spcBef>
            </a:pPr>
            <a:r>
              <a:rPr lang="en-US" dirty="0"/>
              <a:t>Eliminate complete dependence on bitwise reproducibility</a:t>
            </a:r>
          </a:p>
          <a:p>
            <a:pPr>
              <a:spcBef>
                <a:spcPts val="200"/>
              </a:spcBef>
            </a:pPr>
            <a:endParaRPr lang="en-US" dirty="0"/>
          </a:p>
          <a:p>
            <a:pPr lvl="1">
              <a:spcBef>
                <a:spcPts val="200"/>
              </a:spcBef>
            </a:pPr>
            <a:endParaRPr lang="en-US" sz="800" dirty="0"/>
          </a:p>
          <a:p>
            <a:pPr lvl="1">
              <a:spcBef>
                <a:spcPts val="200"/>
              </a:spcBef>
            </a:pPr>
            <a:endParaRPr lang="en-US" sz="800" dirty="0"/>
          </a:p>
        </p:txBody>
      </p:sp>
    </p:spTree>
    <p:extLst>
      <p:ext uri="{BB962C8B-B14F-4D97-AF65-F5344CB8AC3E}">
        <p14:creationId xmlns:p14="http://schemas.microsoft.com/office/powerpoint/2010/main" val="2183274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testing strategy is essential for producing reliable trustworthy software</a:t>
            </a:r>
          </a:p>
          <a:p>
            <a:pPr lvl="1"/>
            <a:r>
              <a:rPr lang="en-US" sz="2400" dirty="0"/>
              <a:t>Invest the time needed to thoroughly test your software at all levels</a:t>
            </a:r>
          </a:p>
          <a:p>
            <a:pPr lvl="1"/>
            <a:r>
              <a:rPr lang="en-US" sz="2400" dirty="0"/>
              <a:t>Use automation whenever possible</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a:t>
            </a:r>
            <a:r>
              <a:rPr lang="en-US" dirty="0">
                <a:hlinkClick r:id="rId3"/>
              </a:rPr>
              <a:t>9780131177055</a:t>
            </a:r>
            <a:endParaRPr lang="en-US" dirty="0"/>
          </a:p>
          <a:p>
            <a:r>
              <a:rPr lang="en-US" dirty="0"/>
              <a:t>A Dubey, K </a:t>
            </a:r>
            <a:r>
              <a:rPr lang="en-US" dirty="0" err="1"/>
              <a:t>Weide</a:t>
            </a:r>
            <a:r>
              <a:rPr lang="en-US" dirty="0"/>
              <a:t>, D Lee, J </a:t>
            </a:r>
            <a:r>
              <a:rPr lang="en-US" dirty="0" err="1"/>
              <a:t>Bachan</a:t>
            </a:r>
            <a:r>
              <a:rPr lang="en-US" dirty="0"/>
              <a:t>, C Daley, S </a:t>
            </a:r>
            <a:r>
              <a:rPr lang="en-US" dirty="0" err="1"/>
              <a:t>Olofin</a:t>
            </a:r>
            <a:r>
              <a:rPr lang="en-US" dirty="0"/>
              <a:t>… - Ongoing Verification of a Multiphysics Community Code. Software: Practice and Experience, 2015 </a:t>
            </a:r>
            <a:r>
              <a:rPr lang="en-US" b="1" dirty="0">
                <a:hlinkClick r:id="rId4"/>
              </a:rPr>
              <a:t>https://doi.org/10.1002/spe.2220</a:t>
            </a:r>
            <a:endParaRPr lang="en-US" dirty="0"/>
          </a:p>
          <a:p>
            <a:pPr marL="0" indent="0">
              <a:buNone/>
            </a:pP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Tree>
    <p:extLst>
      <p:ext uri="{BB962C8B-B14F-4D97-AF65-F5344CB8AC3E}">
        <p14:creationId xmlns:p14="http://schemas.microsoft.com/office/powerpoint/2010/main" val="3068047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
        <p:nvSpPr>
          <p:cNvPr id="8" name="Rectangle 7">
            <a:extLst>
              <a:ext uri="{FF2B5EF4-FFF2-40B4-BE49-F238E27FC236}">
                <a16:creationId xmlns:a16="http://schemas.microsoft.com/office/drawing/2014/main" id="{8102D08C-52B8-4574-2A76-7728A7F6EB15}"/>
              </a:ext>
            </a:extLst>
          </p:cNvPr>
          <p:cNvSpPr/>
          <p:nvPr/>
        </p:nvSpPr>
        <p:spPr>
          <a:xfrm>
            <a:off x="692727" y="5943599"/>
            <a:ext cx="6788728" cy="720437"/>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Formalization of the process intimidates people</a:t>
            </a:r>
          </a:p>
          <a:p>
            <a:pPr algn="ctr">
              <a:lnSpc>
                <a:spcPct val="90000"/>
              </a:lnSpc>
            </a:pPr>
            <a:r>
              <a:rPr lang="en-US" sz="2000" dirty="0">
                <a:solidFill>
                  <a:sysClr val="windowText" lastClr="000000"/>
                </a:solidFill>
              </a:rPr>
              <a:t>because they think of writing tests as an overhead</a:t>
            </a:r>
          </a:p>
        </p:txBody>
      </p:sp>
    </p:spTree>
    <p:extLst>
      <p:ext uri="{BB962C8B-B14F-4D97-AF65-F5344CB8AC3E}">
        <p14:creationId xmlns:p14="http://schemas.microsoft.com/office/powerpoint/2010/main" val="2788315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1696277"/>
            <a:chOff x="718754" y="1360869"/>
            <a:chExt cx="5375657" cy="1696277"/>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3711682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299724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print first N prime numbers</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Tree>
    <p:extLst>
      <p:ext uri="{BB962C8B-B14F-4D97-AF65-F5344CB8AC3E}">
        <p14:creationId xmlns:p14="http://schemas.microsoft.com/office/powerpoint/2010/main" val="36196357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7.2|3.4|1.7|15|27"/>
</p:tagLst>
</file>

<file path=ppt/tags/tag2.xml><?xml version="1.0" encoding="utf-8"?>
<p:tagLst xmlns:a="http://schemas.openxmlformats.org/drawingml/2006/main" xmlns:r="http://schemas.openxmlformats.org/officeDocument/2006/relationships" xmlns:p="http://schemas.openxmlformats.org/presentationml/2006/main">
  <p:tag name="TIMING" val="|87.2|3.4|1.7|15|27"/>
</p:tagLst>
</file>

<file path=ppt/tags/tag3.xml><?xml version="1.0" encoding="utf-8"?>
<p:tagLst xmlns:a="http://schemas.openxmlformats.org/drawingml/2006/main" xmlns:r="http://schemas.openxmlformats.org/officeDocument/2006/relationships" xmlns:p="http://schemas.openxmlformats.org/presentationml/2006/main">
  <p:tag name="TIMING" val="|102|13.3"/>
</p:tagLst>
</file>

<file path=ppt/tags/tag4.xml><?xml version="1.0" encoding="utf-8"?>
<p:tagLst xmlns:a="http://schemas.openxmlformats.org/drawingml/2006/main" xmlns:r="http://schemas.openxmlformats.org/officeDocument/2006/relationships" xmlns:p="http://schemas.openxmlformats.org/presentationml/2006/main">
  <p:tag name="TIMING" val="|102|13.3"/>
</p:tagLst>
</file>

<file path=ppt/tags/tag5.xml><?xml version="1.0" encoding="utf-8"?>
<p:tagLst xmlns:a="http://schemas.openxmlformats.org/drawingml/2006/main" xmlns:r="http://schemas.openxmlformats.org/officeDocument/2006/relationships" xmlns:p="http://schemas.openxmlformats.org/presentationml/2006/main">
  <p:tag name="TIMING" val="|102|13.3"/>
</p:tagLst>
</file>

<file path=ppt/tags/tag6.xml><?xml version="1.0" encoding="utf-8"?>
<p:tagLst xmlns:a="http://schemas.openxmlformats.org/drawingml/2006/main" xmlns:r="http://schemas.openxmlformats.org/officeDocument/2006/relationships" xmlns:p="http://schemas.openxmlformats.org/presentationml/2006/main">
  <p:tag name="TIMING" val="|102|13.3"/>
</p:tagLst>
</file>

<file path=ppt/tags/tag7.xml><?xml version="1.0" encoding="utf-8"?>
<p:tagLst xmlns:a="http://schemas.openxmlformats.org/drawingml/2006/main" xmlns:r="http://schemas.openxmlformats.org/officeDocument/2006/relationships" xmlns:p="http://schemas.openxmlformats.org/presentationml/2006/main">
  <p:tag name="TIMING" val="|102|13.3"/>
</p:tagLst>
</file>

<file path=ppt/tags/tag8.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22801</TotalTime>
  <Words>4936</Words>
  <Application>Microsoft Office PowerPoint</Application>
  <PresentationFormat>Custom</PresentationFormat>
  <Paragraphs>490</Paragraphs>
  <Slides>43</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Arial Black</vt:lpstr>
      <vt:lpstr>Calibri</vt:lpstr>
      <vt:lpstr>Presentations (Wide Screen)</vt:lpstr>
      <vt:lpstr>Software Testing and Verification</vt:lpstr>
      <vt:lpstr>License, Citation and Acknowledgements</vt:lpstr>
      <vt:lpstr>What is Testing</vt:lpstr>
      <vt:lpstr>What is Testing</vt:lpstr>
      <vt:lpstr>What is Testing</vt:lpstr>
      <vt:lpstr>What is Testing</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Types of Tests</vt:lpstr>
      <vt:lpstr>Types of Tests</vt:lpstr>
      <vt:lpstr>Classes of Tests</vt:lpstr>
      <vt:lpstr>Test Driven Development</vt:lpstr>
      <vt:lpstr>Continuous Integration (CI)</vt:lpstr>
      <vt:lpstr>CI Components</vt:lpstr>
      <vt:lpstr>Examples…</vt:lpstr>
      <vt:lpstr>What is CI Good For</vt:lpstr>
      <vt:lpstr>PowerPoint Presentation</vt:lpstr>
      <vt:lpstr>Building a Test-suite</vt:lpstr>
      <vt:lpstr>Building a Test-suite</vt:lpstr>
      <vt:lpstr>Building a Test-suite</vt:lpstr>
      <vt:lpstr>Example – Shock Hydrodynamics with Adaptive Mesh Refinement</vt:lpstr>
      <vt:lpstr>Example – Shock Hydrodynamics with Adaptive Mesh Refinement</vt:lpstr>
      <vt:lpstr>Step 1 – Equation of State</vt:lpstr>
      <vt:lpstr>Step 1 – Equation of State</vt:lpstr>
      <vt:lpstr>Step 2 – Mesh</vt:lpstr>
      <vt:lpstr>Step 2 – Mesh</vt:lpstr>
      <vt:lpstr>Step 3 – Hydrodynamics</vt:lpstr>
      <vt:lpstr>Step  4:  AMR</vt:lpstr>
      <vt:lpstr>Step  4:  AMR</vt:lpstr>
      <vt:lpstr>Step  4:  AMR</vt:lpstr>
      <vt:lpstr>PowerPoint Presentation</vt:lpstr>
      <vt:lpstr>How to build your test suite?</vt:lpstr>
      <vt:lpstr>How do we determine what tests are needed?</vt:lpstr>
      <vt:lpstr>Building Test-suite</vt:lpstr>
      <vt:lpstr>Good Rules of Thumb</vt:lpstr>
      <vt:lpstr>Summary</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383</cp:revision>
  <cp:lastPrinted>2017-11-02T18:35:01Z</cp:lastPrinted>
  <dcterms:created xsi:type="dcterms:W3CDTF">2018-11-06T17:28:56Z</dcterms:created>
  <dcterms:modified xsi:type="dcterms:W3CDTF">2023-08-03T23:14:00Z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